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8" r:id="rId3"/>
    <p:sldId id="257" r:id="rId4"/>
    <p:sldId id="711" r:id="rId5"/>
    <p:sldId id="417" r:id="rId6"/>
    <p:sldId id="713" r:id="rId7"/>
    <p:sldId id="712" r:id="rId8"/>
    <p:sldId id="715" r:id="rId9"/>
    <p:sldId id="735" r:id="rId10"/>
    <p:sldId id="716" r:id="rId11"/>
    <p:sldId id="717" r:id="rId12"/>
    <p:sldId id="718" r:id="rId13"/>
    <p:sldId id="719" r:id="rId14"/>
    <p:sldId id="720" r:id="rId15"/>
    <p:sldId id="737" r:id="rId16"/>
    <p:sldId id="722" r:id="rId17"/>
    <p:sldId id="723" r:id="rId18"/>
    <p:sldId id="724" r:id="rId19"/>
    <p:sldId id="725" r:id="rId20"/>
    <p:sldId id="726" r:id="rId21"/>
    <p:sldId id="727" r:id="rId22"/>
    <p:sldId id="728" r:id="rId23"/>
    <p:sldId id="729" r:id="rId24"/>
    <p:sldId id="730" r:id="rId25"/>
    <p:sldId id="721" r:id="rId26"/>
    <p:sldId id="731" r:id="rId27"/>
    <p:sldId id="714" r:id="rId28"/>
    <p:sldId id="732" r:id="rId29"/>
    <p:sldId id="738" r:id="rId30"/>
    <p:sldId id="739" r:id="rId31"/>
    <p:sldId id="740" r:id="rId32"/>
    <p:sldId id="741" r:id="rId33"/>
    <p:sldId id="742" r:id="rId34"/>
    <p:sldId id="743" r:id="rId35"/>
    <p:sldId id="744" r:id="rId36"/>
    <p:sldId id="745" r:id="rId37"/>
    <p:sldId id="746" r:id="rId38"/>
    <p:sldId id="748" r:id="rId39"/>
    <p:sldId id="753" r:id="rId40"/>
    <p:sldId id="749" r:id="rId41"/>
    <p:sldId id="750" r:id="rId42"/>
    <p:sldId id="751" r:id="rId43"/>
    <p:sldId id="752" r:id="rId44"/>
    <p:sldId id="747" r:id="rId45"/>
    <p:sldId id="754" r:id="rId46"/>
    <p:sldId id="755" r:id="rId47"/>
    <p:sldId id="756" r:id="rId48"/>
    <p:sldId id="758" r:id="rId49"/>
    <p:sldId id="759" r:id="rId50"/>
    <p:sldId id="760" r:id="rId51"/>
    <p:sldId id="761" r:id="rId52"/>
    <p:sldId id="762" r:id="rId53"/>
    <p:sldId id="763" r:id="rId54"/>
    <p:sldId id="764" r:id="rId55"/>
    <p:sldId id="765" r:id="rId56"/>
    <p:sldId id="772" r:id="rId57"/>
    <p:sldId id="766" r:id="rId58"/>
    <p:sldId id="767" r:id="rId59"/>
    <p:sldId id="768" r:id="rId60"/>
    <p:sldId id="773" r:id="rId61"/>
    <p:sldId id="775" r:id="rId62"/>
    <p:sldId id="776" r:id="rId63"/>
    <p:sldId id="777" r:id="rId64"/>
    <p:sldId id="778" r:id="rId65"/>
    <p:sldId id="779" r:id="rId66"/>
    <p:sldId id="774" r:id="rId67"/>
    <p:sldId id="780" r:id="rId68"/>
    <p:sldId id="781" r:id="rId69"/>
    <p:sldId id="769" r:id="rId70"/>
    <p:sldId id="770" r:id="rId71"/>
    <p:sldId id="771" r:id="rId72"/>
    <p:sldId id="782" r:id="rId73"/>
    <p:sldId id="783" r:id="rId74"/>
    <p:sldId id="784" r:id="rId75"/>
    <p:sldId id="785" r:id="rId76"/>
    <p:sldId id="786" r:id="rId77"/>
    <p:sldId id="787" r:id="rId78"/>
    <p:sldId id="788" r:id="rId79"/>
    <p:sldId id="733" r:id="rId80"/>
    <p:sldId id="734" r:id="rId81"/>
    <p:sldId id="302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Carlos Rojas" initials="JCR" lastIdx="2" clrIdx="0">
    <p:extLst>
      <p:ext uri="{19B8F6BF-5375-455C-9EA6-DF929625EA0E}">
        <p15:presenceInfo xmlns:p15="http://schemas.microsoft.com/office/powerpoint/2012/main" userId="24bac671ff222b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FD4B-32A2-4332-9406-A058978543F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A656-8702-45FC-9024-23D71383B7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6567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A656-8702-45FC-9024-23D71383B7AF}" type="slidenum">
              <a:rPr lang="es-CR" smtClean="0"/>
              <a:t>72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8349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A656-8702-45FC-9024-23D71383B7AF}" type="slidenum">
              <a:rPr lang="es-CR" smtClean="0"/>
              <a:t>73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33065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A656-8702-45FC-9024-23D71383B7AF}" type="slidenum">
              <a:rPr lang="es-CR" smtClean="0"/>
              <a:t>74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3689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A656-8702-45FC-9024-23D71383B7AF}" type="slidenum">
              <a:rPr lang="es-CR" smtClean="0"/>
              <a:t>75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024341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A656-8702-45FC-9024-23D71383B7AF}" type="slidenum">
              <a:rPr lang="es-CR" smtClean="0"/>
              <a:t>76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1374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A656-8702-45FC-9024-23D71383B7AF}" type="slidenum">
              <a:rPr lang="es-CR" smtClean="0"/>
              <a:t>77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7538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2798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472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1651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Client Computing Group</a:t>
            </a:r>
          </a:p>
          <a:p>
            <a:r>
              <a:rPr lang="en-US" sz="933"/>
              <a:t>Intel Confidential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346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90" y="185738"/>
            <a:ext cx="1823736" cy="13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9522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993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5174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3179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9323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211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7950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6240-6E89-4E09-8898-5022ECCE183D}" type="datetimeFigureOut">
              <a:rPr lang="es-CR" smtClean="0"/>
              <a:t>12/7/2019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489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uan-Carlos.Rojas@tt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Introduction</a:t>
            </a:r>
            <a:r>
              <a:rPr lang="es-CR" dirty="0"/>
              <a:t> </a:t>
            </a:r>
            <a:r>
              <a:rPr lang="es-CR" dirty="0" err="1"/>
              <a:t>to</a:t>
            </a:r>
            <a:r>
              <a:rPr lang="es-CR" dirty="0"/>
              <a:t> Artificial </a:t>
            </a:r>
            <a:r>
              <a:rPr lang="es-CR" dirty="0" err="1"/>
              <a:t>Intelligence</a:t>
            </a:r>
            <a:br>
              <a:rPr lang="es-CR" dirty="0"/>
            </a:br>
            <a:r>
              <a:rPr lang="es-CR" sz="3200" dirty="0" err="1"/>
              <a:t>Group</a:t>
            </a:r>
            <a:r>
              <a:rPr lang="es-CR" sz="3200" dirty="0"/>
              <a:t> 1</a:t>
            </a:r>
            <a:br>
              <a:rPr lang="es-CR" sz="3200" dirty="0"/>
            </a:br>
            <a:r>
              <a:rPr lang="es-CR" sz="3200" dirty="0" err="1"/>
              <a:t>Week</a:t>
            </a:r>
            <a:r>
              <a:rPr lang="es-CR" sz="3200" dirty="0"/>
              <a:t> 8</a:t>
            </a:r>
            <a:endParaRPr lang="es-CR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sz="2800" dirty="0"/>
              <a:t>Dr. Juan Carlos Rojas</a:t>
            </a:r>
          </a:p>
          <a:p>
            <a:r>
              <a:rPr lang="es-CR" dirty="0">
                <a:hlinkClick r:id="rId2"/>
              </a:rPr>
              <a:t>Juan-Carlos.Rojas@ttu.edu</a:t>
            </a:r>
            <a:endParaRPr lang="es-CR" dirty="0"/>
          </a:p>
          <a:p>
            <a:endParaRPr lang="es-C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553" y="4826460"/>
            <a:ext cx="2270957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B62B-1FC2-442F-946E-D34D4FC4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Reduction of Pixel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2CAE-D47D-4B7D-8DC8-2412F53CB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use PCA to reduce the space of pixel colors from 3 dimensions (R,G,B) to two</a:t>
            </a:r>
          </a:p>
          <a:p>
            <a:r>
              <a:rPr lang="en-US" dirty="0"/>
              <a:t>This example image contains 3 main color regions</a:t>
            </a:r>
          </a:p>
          <a:p>
            <a:pPr lvl="1"/>
            <a:r>
              <a:rPr lang="en-US" dirty="0"/>
              <a:t>Yellow (fruit)</a:t>
            </a:r>
          </a:p>
          <a:p>
            <a:pPr lvl="1"/>
            <a:r>
              <a:rPr lang="en-US" dirty="0"/>
              <a:t>Green (crown)</a:t>
            </a:r>
          </a:p>
          <a:p>
            <a:pPr lvl="1"/>
            <a:r>
              <a:rPr lang="en-US" dirty="0"/>
              <a:t>White (background)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0832C-52A5-4837-BEF2-DB395534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586" y="2406422"/>
            <a:ext cx="3261643" cy="39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2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B62B-1FC2-442F-946E-D34D4FC4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Reduction of Pixel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2CAE-D47D-4B7D-8DC8-2412F53CB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we visualize the pixel colors in 3D space</a:t>
            </a:r>
          </a:p>
          <a:p>
            <a:pPr lvl="1"/>
            <a:r>
              <a:rPr lang="en-US" dirty="0"/>
              <a:t>See Pineapple_Explore_1.py</a:t>
            </a:r>
          </a:p>
          <a:p>
            <a:r>
              <a:rPr lang="en-US" dirty="0"/>
              <a:t>There are many possible projections from 3D space</a:t>
            </a:r>
            <a:br>
              <a:rPr lang="en-US" dirty="0"/>
            </a:br>
            <a:r>
              <a:rPr lang="en-US" dirty="0"/>
              <a:t>into 2 dimensions</a:t>
            </a:r>
          </a:p>
          <a:p>
            <a:pPr lvl="1"/>
            <a:r>
              <a:rPr lang="en-US" dirty="0"/>
              <a:t>By rotating the 3D graph</a:t>
            </a:r>
          </a:p>
          <a:p>
            <a:pPr lvl="1"/>
            <a:r>
              <a:rPr lang="en-US" dirty="0"/>
              <a:t>Some with more variance than others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0832C-52A5-4837-BEF2-DB395534C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469" y="1915446"/>
            <a:ext cx="1703708" cy="2085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243F8-F22D-4D49-85D2-A03D00D9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401" y="4463713"/>
            <a:ext cx="2789161" cy="2159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9558B-9828-499C-878C-85B7F8F2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930" y="4463713"/>
            <a:ext cx="2789161" cy="219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6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0B62B-1FC2-442F-946E-D34D4FC4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Reduction of Pixel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2CAE-D47D-4B7D-8DC8-2412F53CB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 err="1"/>
              <a:t>Scikit</a:t>
            </a:r>
            <a:r>
              <a:rPr lang="en-US" dirty="0"/>
              <a:t>-Learn to compute the PCA projection </a:t>
            </a:r>
            <a:br>
              <a:rPr lang="en-US" dirty="0"/>
            </a:br>
            <a:r>
              <a:rPr lang="en-US" dirty="0"/>
              <a:t>into 2D space that maximizes variance</a:t>
            </a:r>
          </a:p>
          <a:p>
            <a:pPr lvl="1"/>
            <a:r>
              <a:rPr lang="en-US" dirty="0"/>
              <a:t>See Pineapple_PCA_1.py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243F8-F22D-4D49-85D2-A03D00D9E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01" y="2349385"/>
            <a:ext cx="2789161" cy="21592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31854-E07A-4CE6-8A84-1BF9D787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67" y="3269973"/>
            <a:ext cx="4478347" cy="34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34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04DC-8BA5-45F1-8DF9-4C216132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Reduction of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DF47A-79C0-4A88-9BEE-77F85E808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we didn’t know the labels for MNIST, or how many clusters the data represented</a:t>
            </a:r>
          </a:p>
          <a:p>
            <a:r>
              <a:rPr lang="en-US" dirty="0"/>
              <a:t>Could we use PCA to observe the clustering behavior?</a:t>
            </a:r>
          </a:p>
          <a:p>
            <a:r>
              <a:rPr lang="en-US" dirty="0"/>
              <a:t>The input images have 784 dimensions (one per pixel)</a:t>
            </a:r>
          </a:p>
          <a:p>
            <a:pPr lvl="1"/>
            <a:r>
              <a:rPr lang="en-US" dirty="0"/>
              <a:t>These need to be reduced to 2 by PCA </a:t>
            </a:r>
          </a:p>
          <a:p>
            <a:pPr lvl="1"/>
            <a:r>
              <a:rPr lang="en-US" dirty="0"/>
              <a:t>See MNIST_PCA_1.py</a:t>
            </a:r>
          </a:p>
          <a:p>
            <a:r>
              <a:rPr lang="en-US" dirty="0"/>
              <a:t>The clusters are not very obvious without</a:t>
            </a:r>
            <a:br>
              <a:rPr lang="en-US" dirty="0"/>
            </a:br>
            <a:r>
              <a:rPr lang="en-US" dirty="0"/>
              <a:t>knowing the labels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9B663-40F9-48C2-B2EC-2A7FE7DFD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758" y="3827109"/>
            <a:ext cx="3848100" cy="27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4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7AFB-8C15-4301-9EDA-E5BAA735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t-Distributed Stochastic Neighbor Embedding</a:t>
            </a:r>
            <a:br>
              <a:rPr lang="en-US" b="1" dirty="0"/>
            </a:br>
            <a:r>
              <a:rPr lang="en-US" b="1" dirty="0"/>
              <a:t>(t-SNE)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E267-C588-4BA0-ABD9-C649DF95C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Non-linear dimensionality reduction technique</a:t>
            </a:r>
          </a:p>
          <a:p>
            <a:r>
              <a:rPr lang="en-US" dirty="0"/>
              <a:t>Maps probability distributions in high-dimensional space to probability distributions in low-dimensional space</a:t>
            </a:r>
          </a:p>
          <a:p>
            <a:pPr lvl="1"/>
            <a:r>
              <a:rPr lang="en-US" dirty="0"/>
              <a:t>Minimizes the divergence between the distributions</a:t>
            </a:r>
          </a:p>
          <a:p>
            <a:r>
              <a:rPr lang="en-US" dirty="0"/>
              <a:t>Similar points are modeled close to each other</a:t>
            </a:r>
          </a:p>
          <a:p>
            <a:pPr lvl="1"/>
            <a:r>
              <a:rPr lang="en-US" dirty="0"/>
              <a:t>Dissimilar points are modeled far from each other</a:t>
            </a:r>
          </a:p>
          <a:p>
            <a:r>
              <a:rPr lang="en-US" dirty="0"/>
              <a:t>It is an expensive technique</a:t>
            </a:r>
          </a:p>
          <a:p>
            <a:pPr lvl="1"/>
            <a:r>
              <a:rPr lang="en-US" dirty="0"/>
              <a:t>You will need to limit the computation to a subset of the data (~5-10k points)</a:t>
            </a:r>
          </a:p>
          <a:p>
            <a:pPr lvl="1"/>
            <a:r>
              <a:rPr lang="en-US" dirty="0"/>
              <a:t>You can also look for a faster implementation than that in </a:t>
            </a:r>
            <a:r>
              <a:rPr lang="en-US" dirty="0" err="1"/>
              <a:t>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96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7AFB-8C15-4301-9EDA-E5BAA735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t-Distributed Stochastic Neighbor Embedding</a:t>
            </a:r>
            <a:br>
              <a:rPr lang="en-US" b="1" dirty="0"/>
            </a:br>
            <a:r>
              <a:rPr lang="en-US" b="1" dirty="0"/>
              <a:t>(t-SNE)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E267-C588-4BA0-ABD9-C649DF95C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Advantages of t-SNE</a:t>
            </a:r>
          </a:p>
          <a:p>
            <a:pPr lvl="1"/>
            <a:r>
              <a:rPr lang="en-US" dirty="0"/>
              <a:t>Preserves clustering well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Great for visualization</a:t>
            </a:r>
          </a:p>
          <a:p>
            <a:pPr lvl="1"/>
            <a:r>
              <a:rPr lang="en-US" dirty="0"/>
              <a:t>Can handle manifold structures</a:t>
            </a:r>
          </a:p>
          <a:p>
            <a:r>
              <a:rPr lang="en-US" dirty="0"/>
              <a:t>Disadvantages of t-SNE</a:t>
            </a:r>
          </a:p>
          <a:p>
            <a:pPr lvl="1"/>
            <a:r>
              <a:rPr lang="en-US" dirty="0"/>
              <a:t>It is expensive to compute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D55E3-3470-4073-A57A-FEAF5F1DB1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76601" y="1338580"/>
            <a:ext cx="2837815" cy="2090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7DE047-2841-4969-B618-495EF55B4B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52166" y="4167188"/>
            <a:ext cx="2762250" cy="2009775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BCC055B3-37DD-4E8E-BECC-00A0E6B74FFA}"/>
              </a:ext>
            </a:extLst>
          </p:cNvPr>
          <p:cNvSpPr/>
          <p:nvPr/>
        </p:nvSpPr>
        <p:spPr>
          <a:xfrm>
            <a:off x="8490857" y="3605349"/>
            <a:ext cx="27432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6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D254-A84A-49F7-BC01-7C120A9CB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Reduction of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1A7D1-9F95-4F0B-A53E-3B66CC76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558925"/>
            <a:ext cx="11734800" cy="1325563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solidFill>
                  <a:schemeClr val="tx1"/>
                </a:solidFill>
              </a:rPr>
              <a:t>See MNIST_tSNE_1.py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We may get different results in different runs due to the random initialization points of t-SNE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The 10 clusters can be observed (kind of)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F7A64-6D0C-49F4-8896-43D1309A8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2520950"/>
            <a:ext cx="5457825" cy="404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5E375-4322-4F85-9398-093B1AF10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520950"/>
            <a:ext cx="54768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9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B8511-C6FE-469F-A3AE-17BED6BB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Visualization of t-SNE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E7FBF-E558-488D-8DBE-5F0AC7F30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3D plots to view the dimensionality reduction results into 3 dimensions</a:t>
            </a:r>
          </a:p>
          <a:p>
            <a:pPr lvl="1"/>
            <a:r>
              <a:rPr lang="en-US" dirty="0"/>
              <a:t>Helps separate the clusters more</a:t>
            </a:r>
          </a:p>
          <a:p>
            <a:pPr lvl="1"/>
            <a:r>
              <a:rPr lang="en-US" dirty="0"/>
              <a:t>See MNIST_tSNE_2.py</a:t>
            </a:r>
          </a:p>
          <a:p>
            <a:pPr lvl="1"/>
            <a:r>
              <a:rPr lang="en-US" dirty="0"/>
              <a:t>Or MNIST_tSNE_2b.py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3FDB1-4C90-4340-9A73-1D3CA1B4B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12" y="2368550"/>
            <a:ext cx="55911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6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E468-FE82-4F42-BDEC-48D9C70D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of </a:t>
            </a:r>
            <a:br>
              <a:rPr lang="en-US" dirty="0"/>
            </a:br>
            <a:r>
              <a:rPr lang="en-US" dirty="0"/>
              <a:t>Vehicle Price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50E-6B12-4527-93AB-820D0723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utilize categorical inputs, they need to be one-hot encoded</a:t>
            </a:r>
          </a:p>
          <a:p>
            <a:r>
              <a:rPr lang="en-US" dirty="0"/>
              <a:t>Also, make sure that all feature scales have been standardized </a:t>
            </a:r>
          </a:p>
          <a:p>
            <a:pPr lvl="1"/>
            <a:r>
              <a:rPr lang="en-US" dirty="0"/>
              <a:t>So that the distances can be compared</a:t>
            </a:r>
          </a:p>
          <a:p>
            <a:r>
              <a:rPr lang="en-US" dirty="0"/>
              <a:t>See VehiclePrice_PCA_1.py</a:t>
            </a:r>
          </a:p>
        </p:txBody>
      </p:sp>
    </p:spTree>
    <p:extLst>
      <p:ext uri="{BB962C8B-B14F-4D97-AF65-F5344CB8AC3E}">
        <p14:creationId xmlns:p14="http://schemas.microsoft.com/office/powerpoint/2010/main" val="208738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E468-FE82-4F42-BDEC-48D9C70D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Reduction of Vehicle Price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50E-6B12-4527-93AB-820D0723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VehiclePrice_PCA_1.py</a:t>
            </a:r>
          </a:p>
          <a:p>
            <a:r>
              <a:rPr lang="en-US" dirty="0"/>
              <a:t>Clustering is not very obvious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DF272-B946-4EEA-BC77-65ECB8C1F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973" y="1825625"/>
            <a:ext cx="6111927" cy="46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91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Schedule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E10C121-0FDD-47F5-9320-EB6A02DE6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187240"/>
              </p:ext>
            </p:extLst>
          </p:nvPr>
        </p:nvGraphicFramePr>
        <p:xfrm>
          <a:off x="1889760" y="2035690"/>
          <a:ext cx="84124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64425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860432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684932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7760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Due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5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3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1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0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9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6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8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13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0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70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E468-FE82-4F42-BDEC-48D9C70D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Reduction of Vehicle Price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50E-6B12-4527-93AB-820D0723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700" cy="4351338"/>
          </a:xfrm>
        </p:spPr>
        <p:txBody>
          <a:bodyPr/>
          <a:lstStyle/>
          <a:p>
            <a:r>
              <a:rPr lang="en-US" dirty="0"/>
              <a:t>See VehiclePrice_tSNE_1.py</a:t>
            </a:r>
          </a:p>
          <a:p>
            <a:r>
              <a:rPr lang="en-US" dirty="0"/>
              <a:t>There appear to be lots of little clusters</a:t>
            </a:r>
          </a:p>
          <a:p>
            <a:pPr lvl="1"/>
            <a:r>
              <a:rPr lang="en-US" dirty="0"/>
              <a:t>This tends to happen with categorical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D3F21-EA3F-4601-8BDF-EFB6E547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9788"/>
            <a:ext cx="54102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8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E468-FE82-4F42-BDEC-48D9C70D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Visualization of t-SNE Reduction of</a:t>
            </a:r>
            <a:br>
              <a:rPr lang="en-US" dirty="0"/>
            </a:br>
            <a:r>
              <a:rPr lang="en-US" dirty="0"/>
              <a:t>Vehicle Price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50E-6B12-4527-93AB-820D0723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700" cy="4351338"/>
          </a:xfrm>
        </p:spPr>
        <p:txBody>
          <a:bodyPr/>
          <a:lstStyle/>
          <a:p>
            <a:r>
              <a:rPr lang="en-US" dirty="0"/>
              <a:t>See VehiclePrice_tSNE_2.py</a:t>
            </a:r>
          </a:p>
          <a:p>
            <a:pPr lvl="1"/>
            <a:r>
              <a:rPr lang="en-US" dirty="0"/>
              <a:t>Or VehiclePrice_tSNE_2b.py</a:t>
            </a:r>
          </a:p>
          <a:p>
            <a:r>
              <a:rPr lang="en-US" dirty="0"/>
              <a:t>The clusters can be seen more clearly in the 3D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F4008-E167-4250-B3FD-7458AE5D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925" y="1881188"/>
            <a:ext cx="54673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7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E468-FE82-4F42-BDEC-48D9C70D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Reduction of Credit Default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50E-6B12-4527-93AB-820D0723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487" cy="4351338"/>
          </a:xfrm>
        </p:spPr>
        <p:txBody>
          <a:bodyPr/>
          <a:lstStyle/>
          <a:p>
            <a:r>
              <a:rPr lang="en-US" dirty="0"/>
              <a:t>See CreditDefault_PCA_1.py</a:t>
            </a:r>
          </a:p>
          <a:p>
            <a:r>
              <a:rPr lang="en-US" dirty="0"/>
              <a:t>Again, clustering is not very obvious with this reduction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285D4-A324-4660-A358-C259B37F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2469"/>
            <a:ext cx="5410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91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E468-FE82-4F42-BDEC-48D9C70D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Reduction of Credit Default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50E-6B12-4527-93AB-820D0723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487" cy="4351338"/>
          </a:xfrm>
        </p:spPr>
        <p:txBody>
          <a:bodyPr/>
          <a:lstStyle/>
          <a:p>
            <a:r>
              <a:rPr lang="en-US" dirty="0"/>
              <a:t>See CreditDefault_tSNE_1.py</a:t>
            </a:r>
          </a:p>
          <a:p>
            <a:r>
              <a:rPr lang="en-US" dirty="0"/>
              <a:t>There also appear to be lots of small clusters</a:t>
            </a:r>
          </a:p>
          <a:p>
            <a:pPr lvl="1"/>
            <a:r>
              <a:rPr lang="en-US" dirty="0"/>
              <a:t>This is common in categorial datasets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54092-21AB-4950-89D0-162AB2A50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9619"/>
            <a:ext cx="53911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07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6E468-FE82-4F42-BDEC-48D9C70D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Visualization of t-SNE Reduction of</a:t>
            </a:r>
            <a:br>
              <a:rPr lang="en-US" dirty="0"/>
            </a:br>
            <a:r>
              <a:rPr lang="en-US" dirty="0"/>
              <a:t>Credit Default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B650E-6B12-4527-93AB-820D0723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1700" cy="4351338"/>
          </a:xfrm>
        </p:spPr>
        <p:txBody>
          <a:bodyPr/>
          <a:lstStyle/>
          <a:p>
            <a:r>
              <a:rPr lang="en-US" dirty="0"/>
              <a:t>See CreditDefault_tSNE_2.py</a:t>
            </a:r>
          </a:p>
          <a:p>
            <a:pPr lvl="1"/>
            <a:r>
              <a:rPr lang="en-US" dirty="0"/>
              <a:t>Or CreditDefault_tSNE_2b.py</a:t>
            </a:r>
          </a:p>
          <a:p>
            <a:r>
              <a:rPr lang="en-US" dirty="0"/>
              <a:t>We can clearly see the clusters in the visualization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32376-E5F1-45D9-A34B-8649F7D3B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0" y="2168525"/>
            <a:ext cx="55245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0E92-FA1F-4132-9005-6F15E1B86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Dimensionality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E7F61-5CC0-447E-AD7A-B523B6880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Kernel PCA</a:t>
            </a:r>
          </a:p>
          <a:p>
            <a:r>
              <a:rPr lang="en-US" dirty="0"/>
              <a:t>SVD</a:t>
            </a:r>
          </a:p>
          <a:p>
            <a:r>
              <a:rPr lang="en-US" dirty="0"/>
              <a:t>Random projection</a:t>
            </a:r>
          </a:p>
          <a:p>
            <a:r>
              <a:rPr lang="en-US" dirty="0"/>
              <a:t>Isometric mapping (</a:t>
            </a:r>
            <a:r>
              <a:rPr lang="en-US" dirty="0" err="1"/>
              <a:t>Isomap</a:t>
            </a:r>
            <a:r>
              <a:rPr lang="en-US" dirty="0"/>
              <a:t>)</a:t>
            </a:r>
          </a:p>
          <a:p>
            <a:r>
              <a:rPr lang="en-US" dirty="0"/>
              <a:t>Multidimensional scaling (MDS)</a:t>
            </a:r>
          </a:p>
          <a:p>
            <a:r>
              <a:rPr lang="en-US" dirty="0"/>
              <a:t>Local linear embedding (LLE)</a:t>
            </a:r>
          </a:p>
          <a:p>
            <a:r>
              <a:rPr lang="en-US" dirty="0"/>
              <a:t>Dictionary learning</a:t>
            </a:r>
          </a:p>
          <a:p>
            <a:r>
              <a:rPr lang="en-US" dirty="0"/>
              <a:t>Independent component analysis (ICA)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043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BEF40-C258-4021-B8A8-D66087DEC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72623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2348-DBBC-4FD1-8622-76E3D797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DB78-ABD6-46AB-A8A2-52979ECD6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Tries to find groups of data samples that are similar with respect to their features</a:t>
            </a:r>
          </a:p>
          <a:p>
            <a:pPr lvl="0"/>
            <a:r>
              <a:rPr lang="en-US" dirty="0"/>
              <a:t>Applications:</a:t>
            </a:r>
          </a:p>
          <a:p>
            <a:pPr lvl="1"/>
            <a:r>
              <a:rPr lang="en-US" dirty="0"/>
              <a:t>Automatic segmentation of data</a:t>
            </a:r>
          </a:p>
          <a:p>
            <a:pPr lvl="1"/>
            <a:r>
              <a:rPr lang="en-US" dirty="0"/>
              <a:t>Outlier detection</a:t>
            </a:r>
          </a:p>
          <a:p>
            <a:pPr lvl="1"/>
            <a:r>
              <a:rPr lang="en-US" dirty="0"/>
              <a:t>Detecting anomalous behavior (i.e. fraud, bots)</a:t>
            </a:r>
          </a:p>
          <a:p>
            <a:pPr lvl="1"/>
            <a:r>
              <a:rPr lang="en-US" dirty="0"/>
              <a:t>Data compression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9A0F7-105B-4DC8-94EC-7068E9FAA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15709" y="2926080"/>
            <a:ext cx="3666987" cy="191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91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E881-4D4C-40D6-8EB1-DA363913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CC03D-94E8-4215-9541-BB5F1F929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commonly used clustering method</a:t>
            </a:r>
          </a:p>
          <a:p>
            <a:r>
              <a:rPr lang="en-US" dirty="0"/>
              <a:t>An iterative algorithm that automatically finds clusters in unlabeled data</a:t>
            </a:r>
          </a:p>
          <a:p>
            <a:r>
              <a:rPr lang="en-US" dirty="0"/>
              <a:t>You need to specify the number of clusters</a:t>
            </a:r>
          </a:p>
          <a:p>
            <a:r>
              <a:rPr lang="en-US" dirty="0"/>
              <a:t>The algorithm finds the best assignment of data samples to clusters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69AA6-1480-41D7-91A9-AA1C88A0FC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28751" y="4330791"/>
            <a:ext cx="2895600" cy="2325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FB9FF-0918-4D21-927D-AC37FF1256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18823" y="4330791"/>
            <a:ext cx="3018200" cy="23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1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E881-4D4C-40D6-8EB1-DA363913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CC03D-94E8-4215-9541-BB5F1F92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33775"/>
          </a:xfrm>
        </p:spPr>
        <p:txBody>
          <a:bodyPr/>
          <a:lstStyle/>
          <a:p>
            <a:r>
              <a:rPr lang="en-US" dirty="0"/>
              <a:t>Step 1: Start with a random centroid for each cluster</a:t>
            </a:r>
          </a:p>
          <a:p>
            <a:r>
              <a:rPr lang="en-US" dirty="0"/>
              <a:t>Step 2: Assign each sample to the nearest centroid</a:t>
            </a:r>
          </a:p>
          <a:p>
            <a:pPr lvl="1"/>
            <a:r>
              <a:rPr lang="en-US" dirty="0"/>
              <a:t>Using Euclidean distance</a:t>
            </a:r>
          </a:p>
          <a:p>
            <a:r>
              <a:rPr lang="en-US" dirty="0"/>
              <a:t>Step 3: Re-compute the centroid of each cluster based on the samples assigned to it</a:t>
            </a:r>
          </a:p>
          <a:p>
            <a:r>
              <a:rPr lang="en-US" dirty="0"/>
              <a:t>Step 4: Repeat steps 2 &amp; 3 until there are no more reassignments</a:t>
            </a:r>
          </a:p>
          <a:p>
            <a:pPr lvl="1"/>
            <a:r>
              <a:rPr lang="en-US" dirty="0"/>
              <a:t>Or until a maximum number of iterations has been reached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A64F9A-B83E-4293-BE76-7D3C34AF1A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71987" y="5359400"/>
            <a:ext cx="32480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9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 </a:t>
            </a:r>
            <a:r>
              <a:rPr lang="es-CR" dirty="0" err="1"/>
              <a:t>for</a:t>
            </a:r>
            <a:r>
              <a:rPr lang="es-CR" dirty="0"/>
              <a:t> </a:t>
            </a:r>
            <a:r>
              <a:rPr lang="es-CR" dirty="0" err="1"/>
              <a:t>Week</a:t>
            </a:r>
            <a:r>
              <a:rPr lang="es-CR" dirty="0"/>
              <a:t>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049795" cy="4866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dirty="0" err="1"/>
              <a:t>Theory</a:t>
            </a:r>
            <a:endParaRPr lang="es-CR" dirty="0"/>
          </a:p>
          <a:p>
            <a:pPr lvl="1"/>
            <a:r>
              <a:rPr lang="es-CR" dirty="0" err="1"/>
              <a:t>Unsupervised</a:t>
            </a:r>
            <a:r>
              <a:rPr lang="es-CR" dirty="0"/>
              <a:t> </a:t>
            </a:r>
            <a:r>
              <a:rPr lang="es-CR" dirty="0" err="1"/>
              <a:t>learning</a:t>
            </a:r>
            <a:endParaRPr lang="es-CR" dirty="0"/>
          </a:p>
          <a:p>
            <a:pPr lvl="1"/>
            <a:r>
              <a:rPr lang="es-CR" dirty="0" err="1"/>
              <a:t>Dimensionality</a:t>
            </a:r>
            <a:r>
              <a:rPr lang="es-CR" dirty="0"/>
              <a:t> </a:t>
            </a:r>
            <a:r>
              <a:rPr lang="es-CR" dirty="0" err="1"/>
              <a:t>reduction</a:t>
            </a:r>
            <a:endParaRPr lang="es-CR" dirty="0"/>
          </a:p>
          <a:p>
            <a:pPr lvl="2"/>
            <a:r>
              <a:rPr lang="es-CR" dirty="0">
                <a:solidFill>
                  <a:schemeClr val="tx1"/>
                </a:solidFill>
              </a:rPr>
              <a:t>PCA</a:t>
            </a:r>
          </a:p>
          <a:p>
            <a:pPr lvl="2"/>
            <a:r>
              <a:rPr lang="es-CR" dirty="0">
                <a:solidFill>
                  <a:schemeClr val="tx1"/>
                </a:solidFill>
              </a:rPr>
              <a:t>t-SNA</a:t>
            </a:r>
          </a:p>
          <a:p>
            <a:pPr lvl="1"/>
            <a:r>
              <a:rPr lang="es-CR" dirty="0" err="1"/>
              <a:t>Clustering</a:t>
            </a:r>
            <a:endParaRPr lang="es-CR" dirty="0"/>
          </a:p>
          <a:p>
            <a:pPr lvl="2"/>
            <a:r>
              <a:rPr lang="es-CR" dirty="0">
                <a:solidFill>
                  <a:schemeClr val="tx1"/>
                </a:solidFill>
              </a:rPr>
              <a:t>k-</a:t>
            </a:r>
            <a:r>
              <a:rPr lang="es-CR" dirty="0" err="1">
                <a:solidFill>
                  <a:schemeClr val="tx1"/>
                </a:solidFill>
              </a:rPr>
              <a:t>Means</a:t>
            </a:r>
            <a:endParaRPr lang="es-CR" dirty="0">
              <a:solidFill>
                <a:schemeClr val="tx1"/>
              </a:solidFill>
            </a:endParaRPr>
          </a:p>
          <a:p>
            <a:pPr lvl="2"/>
            <a:endParaRPr lang="es-CR" dirty="0">
              <a:solidFill>
                <a:schemeClr val="tx1"/>
              </a:solidFill>
            </a:endParaRPr>
          </a:p>
          <a:p>
            <a:pPr lvl="1"/>
            <a:endParaRPr lang="es-CR" dirty="0">
              <a:solidFill>
                <a:schemeClr val="tx1"/>
              </a:solidFill>
            </a:endParaRPr>
          </a:p>
          <a:p>
            <a:pPr lvl="1"/>
            <a:endParaRPr lang="es-CR" dirty="0">
              <a:solidFill>
                <a:schemeClr val="tx1"/>
              </a:solidFill>
            </a:endParaRPr>
          </a:p>
          <a:p>
            <a:pPr lvl="2"/>
            <a:endParaRPr lang="es-C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C99BF0-F3BA-47E2-9ADC-406C6E0B2CD5}"/>
              </a:ext>
            </a:extLst>
          </p:cNvPr>
          <p:cNvSpPr txBox="1">
            <a:spLocks/>
          </p:cNvSpPr>
          <p:nvPr/>
        </p:nvSpPr>
        <p:spPr>
          <a:xfrm>
            <a:off x="6096000" y="1825623"/>
            <a:ext cx="5049795" cy="4866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R" dirty="0" err="1"/>
              <a:t>Practice</a:t>
            </a:r>
            <a:endParaRPr lang="es-CR" dirty="0"/>
          </a:p>
          <a:p>
            <a:pPr lvl="1"/>
            <a:r>
              <a:rPr lang="es-CR" dirty="0" err="1"/>
              <a:t>Dimensionality</a:t>
            </a:r>
            <a:r>
              <a:rPr lang="es-CR" dirty="0"/>
              <a:t> </a:t>
            </a:r>
            <a:r>
              <a:rPr lang="es-CR" dirty="0" err="1"/>
              <a:t>reduction</a:t>
            </a:r>
            <a:r>
              <a:rPr lang="es-CR" dirty="0"/>
              <a:t> and </a:t>
            </a:r>
            <a:r>
              <a:rPr lang="es-CR" dirty="0" err="1"/>
              <a:t>clustering</a:t>
            </a:r>
            <a:r>
              <a:rPr lang="es-CR" dirty="0"/>
              <a:t> </a:t>
            </a:r>
            <a:r>
              <a:rPr lang="es-CR" dirty="0" err="1"/>
              <a:t>of</a:t>
            </a:r>
            <a:r>
              <a:rPr lang="es-CR" dirty="0"/>
              <a:t>:</a:t>
            </a: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Pineapple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image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>
                <a:solidFill>
                  <a:schemeClr val="tx1"/>
                </a:solidFill>
              </a:rPr>
              <a:t>MNIST</a:t>
            </a: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Vehicle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database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Credit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card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database</a:t>
            </a:r>
            <a:endParaRPr lang="es-CR" dirty="0">
              <a:solidFill>
                <a:schemeClr val="tx1"/>
              </a:solidFill>
            </a:endParaRPr>
          </a:p>
          <a:p>
            <a:pPr lvl="2"/>
            <a:endParaRPr lang="es-CR" dirty="0"/>
          </a:p>
          <a:p>
            <a:pPr lvl="2"/>
            <a:endParaRPr lang="es-CR" dirty="0">
              <a:solidFill>
                <a:schemeClr val="tx1"/>
              </a:solidFill>
            </a:endParaRPr>
          </a:p>
          <a:p>
            <a:pPr lvl="2"/>
            <a:endParaRPr lang="es-CR" dirty="0">
              <a:solidFill>
                <a:schemeClr val="tx1"/>
              </a:solidFill>
            </a:endParaRPr>
          </a:p>
          <a:p>
            <a:pPr lvl="1"/>
            <a:endParaRPr lang="es-CR" dirty="0">
              <a:solidFill>
                <a:schemeClr val="tx1"/>
              </a:solidFill>
            </a:endParaRPr>
          </a:p>
          <a:p>
            <a:pPr lvl="1"/>
            <a:endParaRPr lang="es-CR" dirty="0">
              <a:solidFill>
                <a:schemeClr val="tx1"/>
              </a:solidFill>
            </a:endParaRPr>
          </a:p>
          <a:p>
            <a:pPr lvl="2"/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8413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E881-4D4C-40D6-8EB1-DA3639136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6EEAB-A192-464D-BD51-7387B7BB4C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5274" y="1130481"/>
            <a:ext cx="5943600" cy="52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50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7ECD-B4FD-4583-8087-E45FF4A0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for Color Reduction in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68D43D-FF73-4AAA-9D16-26BBCB0060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1247" y="1825626"/>
            <a:ext cx="6546008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99B825-B92C-4F5F-A0F4-363C7BD96831}"/>
              </a:ext>
            </a:extLst>
          </p:cNvPr>
          <p:cNvSpPr txBox="1">
            <a:spLocks/>
          </p:cNvSpPr>
          <p:nvPr/>
        </p:nvSpPr>
        <p:spPr>
          <a:xfrm>
            <a:off x="838199" y="1825626"/>
            <a:ext cx="3929743" cy="4575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common application of k-Means is reducing the number of colors in an image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239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E2286-0EFD-4B27-AF10-65479565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01C4D-E149-4925-B707-89F8419C8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that all input features have the same scale</a:t>
            </a:r>
          </a:p>
          <a:p>
            <a:pPr lvl="1"/>
            <a:r>
              <a:rPr lang="en-US" dirty="0"/>
              <a:t>Standardizing the scale is necessary</a:t>
            </a:r>
          </a:p>
          <a:p>
            <a:r>
              <a:rPr lang="en-US" dirty="0"/>
              <a:t>It does not work directly with categorical features</a:t>
            </a:r>
          </a:p>
          <a:p>
            <a:pPr lvl="1"/>
            <a:r>
              <a:rPr lang="en-US" dirty="0"/>
              <a:t>It can be made to work if they get one-hot encoded</a:t>
            </a:r>
          </a:p>
          <a:p>
            <a:pPr lvl="1"/>
            <a:r>
              <a:rPr lang="en-US" dirty="0"/>
              <a:t>It may be more appropriate to use other clustering methods for categorical or mixed data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k-Modes, k-Prototypes, ROCK, etc.</a:t>
            </a:r>
          </a:p>
        </p:txBody>
      </p:sp>
    </p:spTree>
    <p:extLst>
      <p:ext uri="{BB962C8B-B14F-4D97-AF65-F5344CB8AC3E}">
        <p14:creationId xmlns:p14="http://schemas.microsoft.com/office/powerpoint/2010/main" val="133816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7D96-B338-4C29-B951-8BEFE88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k-Means Clustering of Pineapple Image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CD50-563B-492A-A7BB-C078BEB9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Pineapple_Kmeans_1.py</a:t>
            </a:r>
          </a:p>
          <a:p>
            <a:r>
              <a:rPr lang="en-US" dirty="0"/>
              <a:t>With k=2: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7D512-98C0-4FE0-BEB4-9CA1E948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4" y="3294063"/>
            <a:ext cx="3816566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056F9-E2FA-4426-950E-19D34081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432" y="2115151"/>
            <a:ext cx="3558848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52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7D96-B338-4C29-B951-8BEFE88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k-Means Clustering of Pineapple Image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CD50-563B-492A-A7BB-C078BEB9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k=3: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AB1DCC-F308-4510-9206-9BAD1299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06" y="2846617"/>
            <a:ext cx="4383694" cy="3330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41AC1-DFED-4DBF-86C7-B2D8C883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00" y="2061806"/>
            <a:ext cx="3589331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42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7D96-B338-4C29-B951-8BEFE88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k-Means Clustering of Pineapple Image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CD50-563B-492A-A7BB-C078BEB9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k=4: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86D94-27AC-43D2-9B7E-647A5E48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608" y="2913017"/>
            <a:ext cx="4333693" cy="3263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00D628-BC41-4894-9D07-1C97F16A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00" y="2084668"/>
            <a:ext cx="3482642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15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7D96-B338-4C29-B951-8BEFE88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k-Means Clustering of Pineapple Image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CD50-563B-492A-A7BB-C078BEB9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k=5: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4D963-7919-4A43-8CD1-A7E1D943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62" y="2979425"/>
            <a:ext cx="4337792" cy="3197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612F4F-7EDA-4398-8D3F-DBBE05AF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51" y="2077048"/>
            <a:ext cx="3535986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87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7D96-B338-4C29-B951-8BEFE881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k-Means Clustering of Pineapple Image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ECD50-563B-492A-A7BB-C078BEB9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k=6: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20C94-774B-4EEE-B92C-AF5681D1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718" y="2878108"/>
            <a:ext cx="4267433" cy="3206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7855A5-93A9-4013-ACF3-39B8EFAAC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851" y="2173881"/>
            <a:ext cx="3558848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14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A5F2-1F1D-491C-89BF-4C6206BD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E4F9-8765-4C39-977F-719F770D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012578" cy="4351338"/>
          </a:xfrm>
        </p:spPr>
        <p:txBody>
          <a:bodyPr/>
          <a:lstStyle/>
          <a:p>
            <a:r>
              <a:rPr lang="en-US" dirty="0"/>
              <a:t>We use k-Means to perform clustering</a:t>
            </a:r>
          </a:p>
          <a:p>
            <a:r>
              <a:rPr lang="en-US" dirty="0"/>
              <a:t>Then we use t-SNE to view the results </a:t>
            </a:r>
          </a:p>
          <a:p>
            <a:pPr lvl="1"/>
            <a:r>
              <a:rPr lang="en-US" dirty="0"/>
              <a:t>See MNIST_Kmeans_1.py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769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A5F2-1F1D-491C-89BF-4C6206BD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E4F9-8765-4C39-977F-719F770D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27023" cy="4351338"/>
          </a:xfrm>
        </p:spPr>
        <p:txBody>
          <a:bodyPr/>
          <a:lstStyle/>
          <a:p>
            <a:r>
              <a:rPr lang="en-US" dirty="0"/>
              <a:t>With k=10: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ACA5B-530F-4DF3-A79E-51443CAD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4" y="1472604"/>
            <a:ext cx="7062650" cy="53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4268A-30EB-487B-A21C-CE1FD4D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68116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A5F2-1F1D-491C-89BF-4C6206BD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E4F9-8765-4C39-977F-719F770D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27023" cy="4351338"/>
          </a:xfrm>
        </p:spPr>
        <p:txBody>
          <a:bodyPr/>
          <a:lstStyle/>
          <a:p>
            <a:r>
              <a:rPr lang="en-US" dirty="0"/>
              <a:t>With k=8: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A1B05-2FA2-4714-B3EA-FDF251CC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61" y="1690688"/>
            <a:ext cx="6377293" cy="479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10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30B0-DEC3-4059-B83F-FE46E02E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MNIST Cluster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D621-7E8A-44A5-B473-1A7FC5710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visualize the cluster results by computing the cluster centroids and displaying them as images</a:t>
            </a:r>
          </a:p>
          <a:p>
            <a:pPr lvl="1"/>
            <a:r>
              <a:rPr lang="en-US" dirty="0"/>
              <a:t>See MNIST_Kmeans_2.py</a:t>
            </a:r>
          </a:p>
        </p:txBody>
      </p:sp>
    </p:spTree>
    <p:extLst>
      <p:ext uri="{BB962C8B-B14F-4D97-AF65-F5344CB8AC3E}">
        <p14:creationId xmlns:p14="http://schemas.microsoft.com/office/powerpoint/2010/main" val="3115592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30B0-DEC3-4059-B83F-FE46E02E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MNIST Cluster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D621-7E8A-44A5-B473-1A7FC5710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k=8: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1E28A-40E5-490E-A277-822477745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56" y="2310641"/>
            <a:ext cx="2251263" cy="2199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F4A86-01E8-4FA6-8ECB-D2C402BEE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662" y="2329451"/>
            <a:ext cx="2158595" cy="2199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FF222-1E45-4041-8862-A3F585CF5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0641"/>
            <a:ext cx="2158595" cy="2236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053A8-6452-4856-A9AE-06731F58F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7338" y="2329451"/>
            <a:ext cx="2158595" cy="2211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ACD61D-F956-4EFE-8DFA-FAA461A99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656" y="4540794"/>
            <a:ext cx="2251263" cy="2243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642F9-FD6B-4010-9E1C-29894D1DB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995" y="4584791"/>
            <a:ext cx="2142262" cy="2215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5422EF-0397-4A3E-A8AB-7FEC324D1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2333" y="4584791"/>
            <a:ext cx="2158596" cy="2216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193B9-2A77-4E7E-900C-102559A11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7338" y="4584790"/>
            <a:ext cx="2195037" cy="21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27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30B0-DEC3-4059-B83F-FE46E02E5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MNIST Cluster Centroids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D621-7E8A-44A5-B473-1A7FC5710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k=10: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7235C6B-FE87-4BC0-BEBD-764603570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5" y="2386874"/>
            <a:ext cx="2019475" cy="208425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7E37BB1-3936-491B-89C4-F42A537A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675" y="2386874"/>
            <a:ext cx="2019476" cy="209326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FB0DF63-4C90-4E9A-BF68-03DD6971E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986" y="2395271"/>
            <a:ext cx="2019476" cy="208486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7269727-2D5C-49B0-96F1-66998F51A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297" y="2395271"/>
            <a:ext cx="2022440" cy="20932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9264ED1-430B-4FC9-A01D-6E54B7F9C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9608" y="2395271"/>
            <a:ext cx="2015158" cy="209326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14E7AAF-B6F3-4FA1-B4BF-FD7640BF8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365" y="4653961"/>
            <a:ext cx="2106865" cy="208425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E2FA756-1A47-45CC-A4A7-3F066B978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675" y="4653343"/>
            <a:ext cx="2019477" cy="208021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861616F-A22B-472D-8484-F15000E816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4986" y="4637643"/>
            <a:ext cx="2022440" cy="209591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D95EAF4-99B4-4C44-8B31-683FA97731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2297" y="4637643"/>
            <a:ext cx="2019233" cy="208486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DDEE084-F49B-4558-A2D6-E8DC07408E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7570" y="4637643"/>
            <a:ext cx="2038537" cy="20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62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k-Means to compute cluster labels</a:t>
            </a:r>
          </a:p>
          <a:p>
            <a:r>
              <a:rPr lang="en-US" dirty="0"/>
              <a:t>We use t-SNE to visualize the cluster results</a:t>
            </a:r>
          </a:p>
          <a:p>
            <a:pPr lvl="1"/>
            <a:r>
              <a:rPr lang="en-US" dirty="0"/>
              <a:t>See VehiclePrice_Kmeans_1.py</a:t>
            </a:r>
          </a:p>
        </p:txBody>
      </p:sp>
    </p:spTree>
    <p:extLst>
      <p:ext uri="{BB962C8B-B14F-4D97-AF65-F5344CB8AC3E}">
        <p14:creationId xmlns:p14="http://schemas.microsoft.com/office/powerpoint/2010/main" val="164899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k=10: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EC31E-F6AA-405F-BF80-0B6E5556C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401" y="1690688"/>
            <a:ext cx="7498730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3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k=20: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19FC8-7216-4C3F-AE84-BFEC583B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03" y="1635079"/>
            <a:ext cx="7186283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02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k=30: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B9059-3310-42FA-B795-49AE9C14E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46" y="1536010"/>
            <a:ext cx="6683319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08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k-Means to compute cluster labels</a:t>
            </a:r>
          </a:p>
          <a:p>
            <a:r>
              <a:rPr lang="en-US" dirty="0"/>
              <a:t>We use t-SNE to visualize the cluster results</a:t>
            </a:r>
          </a:p>
          <a:p>
            <a:pPr lvl="1"/>
            <a:r>
              <a:rPr lang="en-US" dirty="0"/>
              <a:t>See CreditDefault_Kmeans_1.py</a:t>
            </a:r>
          </a:p>
        </p:txBody>
      </p:sp>
    </p:spTree>
    <p:extLst>
      <p:ext uri="{BB962C8B-B14F-4D97-AF65-F5344CB8AC3E}">
        <p14:creationId xmlns:p14="http://schemas.microsoft.com/office/powerpoint/2010/main" val="4035774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k=10: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A53ED-2B7E-4634-9E03-3F20D7A1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00" y="1696044"/>
            <a:ext cx="6340389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6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chine Learning Algorithm">
            <a:extLst>
              <a:ext uri="{FF2B5EF4-FFF2-40B4-BE49-F238E27FC236}">
                <a16:creationId xmlns:a16="http://schemas.microsoft.com/office/drawing/2014/main" id="{D3F6D3D6-5550-48F2-8945-D59B27A18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04850"/>
            <a:ext cx="76200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409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k=20: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14B37-2B03-49DC-BF92-DDFBE542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163" y="1551251"/>
            <a:ext cx="6492803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66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k=50: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CA99A-008C-4F2A-9A27-A1F8920F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24" y="1592124"/>
            <a:ext cx="6965284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82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F25D-E6CD-4027-B376-2F8302E2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Number of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AE29-4526-484C-ADBA-7CB17D4AE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Aside from visual assessment</a:t>
            </a:r>
          </a:p>
          <a:p>
            <a:r>
              <a:rPr lang="en-US" dirty="0"/>
              <a:t>We can compute the average silhouette score of every sample in each cluster</a:t>
            </a:r>
          </a:p>
          <a:p>
            <a:pPr lvl="1"/>
            <a:r>
              <a:rPr lang="en-US" dirty="0"/>
              <a:t>The silhouette score is a measure of similarity among samples in each cluster, and also dissimilarity with respect to other clusters</a:t>
            </a:r>
          </a:p>
          <a:p>
            <a:r>
              <a:rPr lang="en-US" dirty="0"/>
              <a:t>Silhouette scores are expensive to compute</a:t>
            </a:r>
          </a:p>
          <a:p>
            <a:pPr lvl="1"/>
            <a:r>
              <a:rPr lang="en-US" dirty="0"/>
              <a:t>We need to limit to a random subset of the data</a:t>
            </a:r>
          </a:p>
        </p:txBody>
      </p:sp>
    </p:spTree>
    <p:extLst>
      <p:ext uri="{BB962C8B-B14F-4D97-AF65-F5344CB8AC3E}">
        <p14:creationId xmlns:p14="http://schemas.microsoft.com/office/powerpoint/2010/main" val="2537907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F45-20F9-4E00-9091-28F0FAFD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Scores for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1102-9268-42D9-A4B5-18AAB336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MNIST_Kmeans_4.py</a:t>
            </a:r>
          </a:p>
          <a:p>
            <a:r>
              <a:rPr lang="en-US" dirty="0"/>
              <a:t>With k=10: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1D85C-E164-48AC-B5B8-1EC4BA81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5" y="2762667"/>
            <a:ext cx="4945809" cy="2926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268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F45-20F9-4E00-9091-28F0FAFD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Silhouette Scores for MNIST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21102-9268-42D9-A4B5-18AAB336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k=8: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C0E59-6EEE-4A02-AFC5-C276289F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340" y="3067485"/>
            <a:ext cx="5136325" cy="2499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39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F45-20F9-4E00-9091-28F0FAFD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Silhouette Scores for MNIST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A2825F3-535E-40AD-9021-D07711EC5F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676453"/>
              </p:ext>
            </p:extLst>
          </p:nvPr>
        </p:nvGraphicFramePr>
        <p:xfrm>
          <a:off x="3789983" y="1690688"/>
          <a:ext cx="608947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735">
                  <a:extLst>
                    <a:ext uri="{9D8B030D-6E8A-4147-A177-3AD203B41FA5}">
                      <a16:colId xmlns:a16="http://schemas.microsoft.com/office/drawing/2014/main" val="2032906469"/>
                    </a:ext>
                  </a:extLst>
                </a:gridCol>
                <a:gridCol w="3044735">
                  <a:extLst>
                    <a:ext uri="{9D8B030D-6E8A-4147-A177-3AD203B41FA5}">
                      <a16:colId xmlns:a16="http://schemas.microsoft.com/office/drawing/2014/main" val="805242504"/>
                    </a:ext>
                  </a:extLst>
                </a:gridCol>
              </a:tblGrid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Silhouette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75380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721226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695187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406166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94431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490234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810431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.072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573124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551892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977499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620413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468985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34734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3995918-6960-4917-8504-AF7669B03CBF}"/>
              </a:ext>
            </a:extLst>
          </p:cNvPr>
          <p:cNvSpPr/>
          <p:nvPr/>
        </p:nvSpPr>
        <p:spPr>
          <a:xfrm>
            <a:off x="838200" y="1506022"/>
            <a:ext cx="268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MNIST_Kmeans_4b.py</a:t>
            </a:r>
          </a:p>
        </p:txBody>
      </p:sp>
    </p:spTree>
    <p:extLst>
      <p:ext uri="{BB962C8B-B14F-4D97-AF65-F5344CB8AC3E}">
        <p14:creationId xmlns:p14="http://schemas.microsoft.com/office/powerpoint/2010/main" val="1891302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F45-20F9-4E00-9091-28F0FAFD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Silhouette Scores for MNIST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F5FF9-9E87-4BE9-8191-FF417E96C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5913"/>
            <a:ext cx="5257800" cy="611050"/>
          </a:xfrm>
        </p:spPr>
        <p:txBody>
          <a:bodyPr/>
          <a:lstStyle/>
          <a:p>
            <a:r>
              <a:rPr lang="en-US" dirty="0"/>
              <a:t>8 is the best number of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E8807-B554-4330-B5B8-D4338D36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296" y="1492575"/>
            <a:ext cx="5594933" cy="4073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95DBFC-CF66-467D-9C3C-644ABAB16E01}"/>
              </a:ext>
            </a:extLst>
          </p:cNvPr>
          <p:cNvSpPr/>
          <p:nvPr/>
        </p:nvSpPr>
        <p:spPr>
          <a:xfrm>
            <a:off x="838200" y="1506022"/>
            <a:ext cx="268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MNIST_Kmeans_4b.py</a:t>
            </a:r>
          </a:p>
        </p:txBody>
      </p:sp>
    </p:spTree>
    <p:extLst>
      <p:ext uri="{BB962C8B-B14F-4D97-AF65-F5344CB8AC3E}">
        <p14:creationId xmlns:p14="http://schemas.microsoft.com/office/powerpoint/2010/main" val="3758079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F45-20F9-4E00-9091-28F0FAFD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Silhouette Scores for </a:t>
            </a:r>
            <a:br>
              <a:rPr lang="en-US" dirty="0"/>
            </a:br>
            <a:r>
              <a:rPr lang="en-US" dirty="0"/>
              <a:t>Vehicle Database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A2825F3-535E-40AD-9021-D07711EC5F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2221154"/>
              </p:ext>
            </p:extLst>
          </p:nvPr>
        </p:nvGraphicFramePr>
        <p:xfrm>
          <a:off x="4979341" y="1191141"/>
          <a:ext cx="608947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735">
                  <a:extLst>
                    <a:ext uri="{9D8B030D-6E8A-4147-A177-3AD203B41FA5}">
                      <a16:colId xmlns:a16="http://schemas.microsoft.com/office/drawing/2014/main" val="2032906469"/>
                    </a:ext>
                  </a:extLst>
                </a:gridCol>
                <a:gridCol w="3044735">
                  <a:extLst>
                    <a:ext uri="{9D8B030D-6E8A-4147-A177-3AD203B41FA5}">
                      <a16:colId xmlns:a16="http://schemas.microsoft.com/office/drawing/2014/main" val="805242504"/>
                    </a:ext>
                  </a:extLst>
                </a:gridCol>
              </a:tblGrid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Silhouette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75380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721226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695187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406166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94431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490234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810431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.155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573124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551892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977499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620413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468985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347341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797480"/>
                  </a:ext>
                </a:extLst>
              </a:tr>
              <a:tr h="2229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9798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CBE627-7E2F-4D1E-B464-D257BA5885FF}"/>
              </a:ext>
            </a:extLst>
          </p:cNvPr>
          <p:cNvSpPr txBox="1"/>
          <p:nvPr/>
        </p:nvSpPr>
        <p:spPr>
          <a:xfrm>
            <a:off x="254833" y="6308209"/>
            <a:ext cx="337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VehiclePrice_Kmeans_2b.py</a:t>
            </a:r>
          </a:p>
        </p:txBody>
      </p:sp>
    </p:spTree>
    <p:extLst>
      <p:ext uri="{BB962C8B-B14F-4D97-AF65-F5344CB8AC3E}">
        <p14:creationId xmlns:p14="http://schemas.microsoft.com/office/powerpoint/2010/main" val="33092152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F45-20F9-4E00-9091-28F0FAFD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Silhouette Scores for </a:t>
            </a:r>
            <a:br>
              <a:rPr lang="en-US" dirty="0"/>
            </a:br>
            <a:r>
              <a:rPr lang="en-US" dirty="0"/>
              <a:t>Vehicle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BE627-7E2F-4D1E-B464-D257BA5885FF}"/>
              </a:ext>
            </a:extLst>
          </p:cNvPr>
          <p:cNvSpPr txBox="1"/>
          <p:nvPr/>
        </p:nvSpPr>
        <p:spPr>
          <a:xfrm>
            <a:off x="254833" y="6308209"/>
            <a:ext cx="337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VehiclePrice_Kmeans_2b.py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66556F-96DD-42AF-95F3-D4633E6E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24249"/>
            <a:ext cx="7152861" cy="452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About 50 clusters seem to be a good number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C0F41-D87D-41B9-B0E2-5B8A66C75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462" y="1571349"/>
            <a:ext cx="55530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712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Vehicle Price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k=50: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44758-5CEF-491C-9E79-C47070D81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10" y="1690688"/>
            <a:ext cx="63341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8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F20B-F75F-4CA4-BD7C-27BE4786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B656-90DB-45BA-9D24-A4B152FA9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Infers patterns from unlabeled data</a:t>
            </a:r>
          </a:p>
          <a:p>
            <a:r>
              <a:rPr lang="en-US" dirty="0"/>
              <a:t>The main methods are:</a:t>
            </a:r>
          </a:p>
          <a:p>
            <a:pPr lvl="1"/>
            <a:r>
              <a:rPr lang="en-US" dirty="0"/>
              <a:t>Dimensionality reduction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For visualization of high-dimensional data</a:t>
            </a:r>
          </a:p>
          <a:p>
            <a:pPr lvl="1"/>
            <a:r>
              <a:rPr lang="en-US" dirty="0"/>
              <a:t>Clustering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Automated labeling of data samples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Based on similarity measures</a:t>
            </a:r>
          </a:p>
        </p:txBody>
      </p:sp>
    </p:spTree>
    <p:extLst>
      <p:ext uri="{BB962C8B-B14F-4D97-AF65-F5344CB8AC3E}">
        <p14:creationId xmlns:p14="http://schemas.microsoft.com/office/powerpoint/2010/main" val="28384333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0787-D0EC-488F-8497-0252021F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lots of clusters</a:t>
            </a:r>
          </a:p>
          <a:p>
            <a:r>
              <a:rPr lang="en-US" dirty="0"/>
              <a:t>We can pick a few with the best silhouette scores</a:t>
            </a:r>
          </a:p>
          <a:p>
            <a:pPr lvl="1"/>
            <a:r>
              <a:rPr lang="en-US" dirty="0"/>
              <a:t>See VehiclePrice_Kmeans_3.py</a:t>
            </a:r>
          </a:p>
          <a:p>
            <a:r>
              <a:rPr lang="en-US" dirty="0"/>
              <a:t>Pick a few clusters with high scores, and view</a:t>
            </a:r>
          </a:p>
          <a:p>
            <a:pPr lvl="1"/>
            <a:r>
              <a:rPr lang="en-US" dirty="0"/>
              <a:t>Histograms of numerical features</a:t>
            </a:r>
          </a:p>
          <a:p>
            <a:pPr lvl="1"/>
            <a:r>
              <a:rPr lang="en-US" dirty="0"/>
              <a:t>Bar graphs of categorical features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238F9-26B2-4348-807D-989470AE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851" y="3911600"/>
            <a:ext cx="3705225" cy="25812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5852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20498-63BF-4D69-AA8F-9350E21B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90" y="1907220"/>
            <a:ext cx="2428149" cy="1837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4AE288-8C2E-41C3-B455-F4FFBF10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383" y="1907220"/>
            <a:ext cx="2491900" cy="1837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69CB40-61EE-4703-BB6A-C6CC9BAD2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927" y="1907220"/>
            <a:ext cx="2567815" cy="18956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DF850C-C779-46C1-ABD0-3D581926B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590" y="3960099"/>
            <a:ext cx="2491900" cy="19391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658B90-3D52-4C10-A9C1-1FA3DBDBD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606" y="3939144"/>
            <a:ext cx="2495677" cy="19391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2230CE-B81E-45D7-A16C-42CCBB2B8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397" y="3960099"/>
            <a:ext cx="2641345" cy="20003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5BEAC-2C2B-4535-AFBE-9013C2DDF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0383" y="6176962"/>
            <a:ext cx="2838450" cy="42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775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16B82-A851-4ED3-A62F-C92352C92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30" y="1790416"/>
            <a:ext cx="2747963" cy="2014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509B0-8085-4205-BCB8-E0B71846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3" y="1790416"/>
            <a:ext cx="2690813" cy="201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3FD9B-EEE7-4718-ACD6-658D8B116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546" y="1790416"/>
            <a:ext cx="2735366" cy="2019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A6B3A9-6505-4B78-86C5-3477B8E325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630" y="4028668"/>
            <a:ext cx="2747963" cy="2085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9DC870-C435-4052-92DB-93C47E5A0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593" y="4033430"/>
            <a:ext cx="2758907" cy="20851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910EFC-6EA3-4361-B855-9255F822E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1546" y="4060192"/>
            <a:ext cx="2747963" cy="2053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293690-730F-4252-A7F2-727EFF5335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9788" y="6218322"/>
            <a:ext cx="2895600" cy="41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102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99E5D-C3A0-43FA-8F50-8BEC3227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09" y="1779104"/>
            <a:ext cx="2770428" cy="2085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FF5273-7824-469F-B415-75F407F6B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215" y="1812035"/>
            <a:ext cx="2667000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D626B-097E-420D-9C83-78C4B8656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393" y="1779104"/>
            <a:ext cx="2770428" cy="2107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B4EA5-808C-4033-B8EC-04585E5C7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683" y="4045328"/>
            <a:ext cx="2821103" cy="2085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6BE060-CCC1-438A-8E23-57669CB8A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242" y="4045328"/>
            <a:ext cx="2776946" cy="2085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E142F2-1169-48D7-BD57-0969387C50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963" y="4115954"/>
            <a:ext cx="2775288" cy="2085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7443A6-0B99-4EBD-ABC4-C0ADBFF9F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269" y="6289533"/>
            <a:ext cx="2857500" cy="41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8048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2DCB7-0FB7-4F4A-91DE-952C9451F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700776"/>
            <a:ext cx="2695575" cy="200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9FDFDE-78FC-4206-A6BE-F49F906FD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541" y="1690688"/>
            <a:ext cx="2606646" cy="2009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3319E-A4AE-427B-9411-5FA0DB83B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242" y="1700776"/>
            <a:ext cx="2713437" cy="2009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0993C9-7869-45CD-9681-7A0300C75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912" y="3995982"/>
            <a:ext cx="2695575" cy="1987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D9B96-1AAB-4E41-BD22-A0F9C9B98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42" y="3975296"/>
            <a:ext cx="2667000" cy="2028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D29D5B-AF7B-4F29-B4FE-162850C49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460" y="4024926"/>
            <a:ext cx="2667000" cy="19791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7F23B2-A981-47AF-A996-76105A816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2487" y="6260167"/>
            <a:ext cx="2867025" cy="447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836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7E82F8-E4BB-44B5-8349-922EE94E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450" y="1895886"/>
            <a:ext cx="2519928" cy="1874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07535-97B7-4505-9327-4B0A1FEF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954" y="1895886"/>
            <a:ext cx="2534600" cy="187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2F1186-5985-498F-8AED-15069B875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170" y="1895886"/>
            <a:ext cx="2519928" cy="1851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F326B9-3F3A-4FE0-A77C-80D4D73FD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611" y="4199069"/>
            <a:ext cx="2534600" cy="18953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8F5E27-2974-475B-A3C3-B1BBBACE7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450" y="4199069"/>
            <a:ext cx="2534601" cy="19379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89EE12-7980-4B4A-93A5-8CD663048C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0170" y="4262666"/>
            <a:ext cx="2563732" cy="18743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AF02AE-0A65-444D-85D0-CBD7E73B2B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994" y="6342227"/>
            <a:ext cx="2809875" cy="390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8489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D930C-CDE1-42E6-AA5D-0B8C3316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27" y="1729813"/>
            <a:ext cx="2794089" cy="2089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A8D08-2472-4BCF-8776-AB11743E4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55" y="1729813"/>
            <a:ext cx="2794089" cy="2167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523EB-0DD3-4D98-B06B-F8D76CBD3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1" y="1690688"/>
            <a:ext cx="2789967" cy="2128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B8EA94-1273-4AB0-ADF0-D23CA505A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442" y="4091052"/>
            <a:ext cx="2754885" cy="2089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35283-A0DB-4FB5-BD21-DE5A317C4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416" y="4091052"/>
            <a:ext cx="2873168" cy="216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3BDA0F-AE81-424F-A8CB-E87745A47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361" y="4161634"/>
            <a:ext cx="2754885" cy="2097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ADAA05-59D8-4319-8A70-B32D77120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7754" y="6323309"/>
            <a:ext cx="2914650" cy="400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06451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BBB62-0DD4-4F6B-9ED6-2B92FDEB4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93" y="1733550"/>
            <a:ext cx="2790825" cy="2005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FDCB5E-4D0A-4E08-88D5-C7E71F36E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93" y="1690688"/>
            <a:ext cx="2690813" cy="20478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1D82BF-C632-461D-AA12-0C8F889C6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424" y="1690688"/>
            <a:ext cx="2724149" cy="2047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95FF2D-F57E-461F-BF3E-8A493DC7C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892" y="3999661"/>
            <a:ext cx="2790825" cy="21289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F66F27-FB46-47EC-857E-E52411145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119" y="4080669"/>
            <a:ext cx="2791655" cy="2047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F6D21B-C077-4035-AD66-5F2B660EB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9424" y="3999660"/>
            <a:ext cx="2768713" cy="20596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32CECC-1E38-4B3B-B01F-1C084B6120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9076" y="6283325"/>
            <a:ext cx="2914650" cy="41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201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Vehicle Price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E6134-96AC-4DCB-9B26-5A304BC6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939" y="1698921"/>
            <a:ext cx="2671763" cy="201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C23991-38F0-436E-A844-E21A44F48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74" y="1690688"/>
            <a:ext cx="2671763" cy="2022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2A307-5BD7-4B27-838C-1DAB5B1E9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409" y="1690688"/>
            <a:ext cx="2671763" cy="2014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6A24F-CAB6-4CF3-AE5F-2108FC015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094" y="3849458"/>
            <a:ext cx="2671762" cy="20315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5B39C-A3D1-41AD-A3AA-1CEB8A2B34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524" y="3861540"/>
            <a:ext cx="2728913" cy="205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3D0742-A5C8-43CE-A956-6AE26A279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409" y="3849458"/>
            <a:ext cx="2736013" cy="2031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BB8F8-1EB6-4EFD-95C9-C966A1D8A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7674" y="6059919"/>
            <a:ext cx="3095625" cy="43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528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F45-20F9-4E00-9091-28F0FAFD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33122" cy="1325563"/>
          </a:xfrm>
        </p:spPr>
        <p:txBody>
          <a:bodyPr/>
          <a:lstStyle/>
          <a:p>
            <a:r>
              <a:rPr lang="en-US" dirty="0"/>
              <a:t>k-Means Silhouette Scores for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A2825F3-535E-40AD-9021-D07711EC5F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192122"/>
              </p:ext>
            </p:extLst>
          </p:nvPr>
        </p:nvGraphicFramePr>
        <p:xfrm>
          <a:off x="4240695" y="1690688"/>
          <a:ext cx="5523462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1731">
                  <a:extLst>
                    <a:ext uri="{9D8B030D-6E8A-4147-A177-3AD203B41FA5}">
                      <a16:colId xmlns:a16="http://schemas.microsoft.com/office/drawing/2014/main" val="2032906469"/>
                    </a:ext>
                  </a:extLst>
                </a:gridCol>
                <a:gridCol w="2761731">
                  <a:extLst>
                    <a:ext uri="{9D8B030D-6E8A-4147-A177-3AD203B41FA5}">
                      <a16:colId xmlns:a16="http://schemas.microsoft.com/office/drawing/2014/main" val="805242504"/>
                    </a:ext>
                  </a:extLst>
                </a:gridCol>
              </a:tblGrid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Avg. Silhouette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075380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721226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695187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406166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94431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490234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810431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.266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573124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551892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977499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620413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468985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3347341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797480"/>
                  </a:ext>
                </a:extLst>
              </a:tr>
              <a:tr h="3099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89798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CBE627-7E2F-4D1E-B464-D257BA5885FF}"/>
              </a:ext>
            </a:extLst>
          </p:cNvPr>
          <p:cNvSpPr txBox="1"/>
          <p:nvPr/>
        </p:nvSpPr>
        <p:spPr>
          <a:xfrm>
            <a:off x="254833" y="6308209"/>
            <a:ext cx="337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CreditDefault_Kmeans_2b.py</a:t>
            </a:r>
          </a:p>
        </p:txBody>
      </p:sp>
    </p:spTree>
    <p:extLst>
      <p:ext uri="{BB962C8B-B14F-4D97-AF65-F5344CB8AC3E}">
        <p14:creationId xmlns:p14="http://schemas.microsoft.com/office/powerpoint/2010/main" val="67266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5B6C0-00B2-4BB4-91BE-35D100AC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57BDE-DD6A-48E6-A821-D60BC49AC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Reducing high-dimensional data into 2 or 3 dimensions</a:t>
            </a:r>
          </a:p>
          <a:p>
            <a:pPr lvl="1"/>
            <a:r>
              <a:rPr lang="en-US" dirty="0"/>
              <a:t>Useful for visualization of data groupings</a:t>
            </a:r>
          </a:p>
          <a:p>
            <a:pPr lvl="1"/>
            <a:r>
              <a:rPr lang="en-US" dirty="0"/>
              <a:t>Helps identify the number of clusters present</a:t>
            </a:r>
          </a:p>
          <a:p>
            <a:pPr lvl="1"/>
            <a:r>
              <a:rPr lang="en-US" dirty="0"/>
              <a:t>Can help to identify outliers</a:t>
            </a:r>
          </a:p>
          <a:p>
            <a:pPr lvl="1"/>
            <a:r>
              <a:rPr lang="en-US" dirty="0"/>
              <a:t>Can be used as a pre-processing step before clustering</a:t>
            </a:r>
          </a:p>
          <a:p>
            <a:r>
              <a:rPr lang="en-US" dirty="0"/>
              <a:t>The two most common approaches are:</a:t>
            </a:r>
          </a:p>
          <a:p>
            <a:pPr lvl="1"/>
            <a:r>
              <a:rPr lang="en-US" dirty="0"/>
              <a:t>Principal Component Analysis (PCA)</a:t>
            </a:r>
          </a:p>
          <a:p>
            <a:pPr lvl="1"/>
            <a:r>
              <a:rPr lang="en-US" dirty="0"/>
              <a:t>t-Distributed Stochastic Neighbor Embedding (t-SNE)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2563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F45-20F9-4E00-9091-28F0FAFD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01746" cy="1325563"/>
          </a:xfrm>
        </p:spPr>
        <p:txBody>
          <a:bodyPr/>
          <a:lstStyle/>
          <a:p>
            <a:r>
              <a:rPr lang="en-US" dirty="0"/>
              <a:t>k-Means Silhouette Scores for Credit Default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CBE627-7E2F-4D1E-B464-D257BA5885FF}"/>
              </a:ext>
            </a:extLst>
          </p:cNvPr>
          <p:cNvSpPr txBox="1"/>
          <p:nvPr/>
        </p:nvSpPr>
        <p:spPr>
          <a:xfrm>
            <a:off x="254833" y="6308209"/>
            <a:ext cx="3372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CreditDefault_Kmeans_2b.py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66556F-96DD-42AF-95F3-D4633E6E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5183"/>
            <a:ext cx="6105939" cy="491780"/>
          </a:xfrm>
        </p:spPr>
        <p:txBody>
          <a:bodyPr>
            <a:normAutofit/>
          </a:bodyPr>
          <a:lstStyle/>
          <a:p>
            <a:r>
              <a:rPr lang="en-US" dirty="0"/>
              <a:t>About 40 clusters seem to be optimal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10A87-DABA-46A8-AD52-BA6467482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64" y="1513233"/>
            <a:ext cx="56007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28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9C1A1-B825-4E40-8FF2-3E8713BE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Credit Default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3CEC6-455B-4FA8-B5FE-7B0B7A298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k=40: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77136-3F4F-43E5-8A6F-CE0D963EE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025" y="1704383"/>
            <a:ext cx="66008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41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0787-D0EC-488F-8497-0252021F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k-Means to produce 40 clusters, and pick the ones with the best average silhouette score</a:t>
            </a:r>
          </a:p>
          <a:p>
            <a:pPr lvl="1"/>
            <a:r>
              <a:rPr lang="en-US" dirty="0"/>
              <a:t>See CreditDefault_Kmeans_3.py</a:t>
            </a:r>
          </a:p>
          <a:p>
            <a:r>
              <a:rPr lang="en-US" dirty="0"/>
              <a:t>We view their features</a:t>
            </a:r>
          </a:p>
          <a:p>
            <a:pPr lvl="1"/>
            <a:r>
              <a:rPr lang="en-US" dirty="0"/>
              <a:t>Histograms of numerical features</a:t>
            </a:r>
          </a:p>
          <a:p>
            <a:pPr lvl="1"/>
            <a:r>
              <a:rPr lang="en-US" dirty="0"/>
              <a:t>Bar graphs of categorical features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BE399-730D-40FB-B587-0EC32C0D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22" y="2506662"/>
            <a:ext cx="3362739" cy="4068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02262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52D97-4995-4EF0-8787-43A0DF60A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945" y="1690688"/>
            <a:ext cx="2690812" cy="2005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66CB3-CEF8-42E2-A168-63E52EBA5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32" y="1685984"/>
            <a:ext cx="2690813" cy="2009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FC22F-874B-43DE-BF9E-82C7F6AB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920" y="1666799"/>
            <a:ext cx="2690812" cy="2028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3282B-658E-4ED5-BD45-206C4221F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945" y="3989466"/>
            <a:ext cx="2690812" cy="20635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85EEF2-A7CF-4DDE-ADAE-4D5C01DDE0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433" y="3983205"/>
            <a:ext cx="2690812" cy="2069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2F474D-461B-4D06-9B8B-B5D6ED324A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7920" y="4065211"/>
            <a:ext cx="2810080" cy="2075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0412E9-00E9-4B3F-9E61-AC65643217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9432" y="6254750"/>
            <a:ext cx="2933700" cy="476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486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66D03-56B6-4B4C-AA2B-137F79D3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18" y="1812235"/>
            <a:ext cx="2676524" cy="20145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F4426D-52C7-4DE3-A0E7-15542E67F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236" y="1812235"/>
            <a:ext cx="2676524" cy="1984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5A5C7-C44C-49A7-B56B-56BE21DA1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920" y="1796727"/>
            <a:ext cx="2676524" cy="20003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4E7555-0E7B-4CBB-8E54-BBFA56CF4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718" y="3948319"/>
            <a:ext cx="2676524" cy="2047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8ACA78-C19D-45E8-9C55-20FA57EF4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3236" y="3914695"/>
            <a:ext cx="2676524" cy="20812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496211-9220-482B-BE12-4D16C0CDB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0754" y="3914695"/>
            <a:ext cx="2676524" cy="2069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009A1B-00A1-4FF2-A60D-5E9C7312C3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9951" y="6176424"/>
            <a:ext cx="3028950" cy="466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98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64039A-9BFB-4A72-843C-477D8DF39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041" y="1690688"/>
            <a:ext cx="2647949" cy="2014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A49173-1BCF-4D21-9868-CE9224EA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063" y="1690688"/>
            <a:ext cx="2647949" cy="20335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0D5569-D2E7-430C-8CC9-C22E49605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085" y="1690688"/>
            <a:ext cx="2647949" cy="1988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0D56D-E301-406D-8D73-01E810B21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040" y="4037217"/>
            <a:ext cx="2647949" cy="1987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B1B23-F2DA-413B-ACBA-2E19B599D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063" y="4040188"/>
            <a:ext cx="2671763" cy="2019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F7AC08-C166-416B-BFBC-1BBCF92FC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2900" y="4056797"/>
            <a:ext cx="2671763" cy="20207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234268-44A3-4D3A-8C5D-91A28E4328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6956" y="6165851"/>
            <a:ext cx="2847975" cy="41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4098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21952-B9E5-42F6-9BD3-E20FB5E10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857" y="1690688"/>
            <a:ext cx="2705100" cy="2038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3DC199-DB06-46F1-BC48-418861C75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690688"/>
            <a:ext cx="2705100" cy="2028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3DFA1-A049-4C6D-9923-F557D2299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043" y="1690688"/>
            <a:ext cx="2705101" cy="2046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1A62E3-F892-42A1-B8CE-9CE19651D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857" y="3925262"/>
            <a:ext cx="2705100" cy="2056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CD1C96-7E42-4A08-B9D9-2E604AA494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450" y="3939274"/>
            <a:ext cx="2636060" cy="2028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6ABA44-4D2F-4F92-B6C3-7055504A1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4082" y="3939274"/>
            <a:ext cx="2727429" cy="20288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D92BDF-12D2-4565-90B2-573E464E1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0" y="6187860"/>
            <a:ext cx="2962275" cy="42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7291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98C50-04A5-4AC8-A21F-61128265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Cluster Characteristics for </a:t>
            </a:r>
            <a:br>
              <a:rPr lang="en-US" dirty="0"/>
            </a:br>
            <a:r>
              <a:rPr lang="en-US" dirty="0"/>
              <a:t>Credit Default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4A305-E10D-4F3C-925D-A7432806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54" y="1798983"/>
            <a:ext cx="2638424" cy="2005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AA3D86-7FDA-45F5-98C9-49657F3F6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493" y="1798983"/>
            <a:ext cx="2613014" cy="2005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19E9A-1094-4A56-95AF-01A36AF02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322" y="1788913"/>
            <a:ext cx="2613015" cy="2015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6698E-E9A2-4CC5-BA7C-ADCEE12DD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1664" y="4012610"/>
            <a:ext cx="2613014" cy="2020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60C9E8-876D-4F93-AB04-A99B4EAFE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5242" y="4012610"/>
            <a:ext cx="2617265" cy="2005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7E47A0-2E7C-45D2-ADB2-F0C1BED82D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5423" y="4012609"/>
            <a:ext cx="2778593" cy="2082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724B85-D6F6-4B58-8B45-41332FD07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5242" y="6226237"/>
            <a:ext cx="2943225" cy="42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99148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7570-C04C-448E-9A0E-ED805822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CC9B8-7720-4B7B-A0D5-5549ADC22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improve clustering performance is to perform clustering on dimensionality-reduced datasets</a:t>
            </a:r>
          </a:p>
          <a:p>
            <a:pPr lvl="1"/>
            <a:r>
              <a:rPr lang="en-US" dirty="0"/>
              <a:t>i.e. Perform PCA before k-Means</a:t>
            </a:r>
          </a:p>
          <a:p>
            <a:pPr lvl="1"/>
            <a:r>
              <a:rPr lang="en-US" dirty="0"/>
              <a:t>But don’t reduce to 2 or 3 dimensions</a:t>
            </a:r>
          </a:p>
          <a:p>
            <a:pPr lvl="1"/>
            <a:r>
              <a:rPr lang="en-US" dirty="0"/>
              <a:t>Keep 10-50, depending on </a:t>
            </a:r>
            <a:r>
              <a:rPr lang="en-US"/>
              <a:t>the problem</a:t>
            </a:r>
            <a:endParaRPr lang="en-US" dirty="0"/>
          </a:p>
          <a:p>
            <a:r>
              <a:rPr lang="en-US" dirty="0"/>
              <a:t>It also helps speed-up the clustering</a:t>
            </a:r>
          </a:p>
        </p:txBody>
      </p:sp>
    </p:spTree>
    <p:extLst>
      <p:ext uri="{BB962C8B-B14F-4D97-AF65-F5344CB8AC3E}">
        <p14:creationId xmlns:p14="http://schemas.microsoft.com/office/powerpoint/2010/main" val="9386090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AF59-8CF5-41A7-AA29-B06770EC6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DA949-E97D-4D30-B0F4-FDEC60C5B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Cluster Analysis (HCA)</a:t>
            </a:r>
          </a:p>
          <a:p>
            <a:r>
              <a:rPr lang="en-US" dirty="0"/>
              <a:t>Gaussian mixture models (HMM)</a:t>
            </a:r>
          </a:p>
          <a:p>
            <a:r>
              <a:rPr lang="en-US" dirty="0"/>
              <a:t>Density-based spatial clustering of applications with noise (DBSCAN)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7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FF14-B209-4371-B98A-945E565A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6FA9-E52A-4404-AA09-966EC953F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Looks for linear projections that maximize the variance</a:t>
            </a:r>
          </a:p>
          <a:p>
            <a:pPr lvl="1"/>
            <a:r>
              <a:rPr lang="en-US" dirty="0"/>
              <a:t>Maximal variance implies that more information is preserved</a:t>
            </a:r>
          </a:p>
          <a:p>
            <a:r>
              <a:rPr lang="en-US" dirty="0"/>
              <a:t>Uses eigen-value decomposition of the covariance matrix to compute the principal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27399-C225-4A5A-85CF-0BF3D8B29A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4652" y="3578225"/>
            <a:ext cx="5810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92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F1A7-29D2-44BB-AD5A-D1124389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Unsupervised Learning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D9183-32A1-46AF-9E80-597CA8426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Anomaly Detection by Reconstruction</a:t>
            </a:r>
          </a:p>
          <a:p>
            <a:pPr lvl="1"/>
            <a:r>
              <a:rPr lang="en-US" dirty="0"/>
              <a:t>First perform dimensionality reduction (by PCA or others)</a:t>
            </a:r>
          </a:p>
          <a:p>
            <a:pPr lvl="1"/>
            <a:r>
              <a:rPr lang="en-US" dirty="0"/>
              <a:t>Then dimensionality expansion (reconstruction of the original data)</a:t>
            </a:r>
          </a:p>
          <a:p>
            <a:pPr lvl="1"/>
            <a:r>
              <a:rPr lang="en-US" dirty="0"/>
              <a:t>The reconstruction error points to outliers</a:t>
            </a:r>
          </a:p>
          <a:p>
            <a:r>
              <a:rPr lang="en-US" dirty="0"/>
              <a:t>Autoencoders</a:t>
            </a:r>
          </a:p>
          <a:p>
            <a:pPr lvl="1"/>
            <a:r>
              <a:rPr lang="en-US" dirty="0"/>
              <a:t>Use neural networks to reduce and then reconstruct the original data</a:t>
            </a:r>
          </a:p>
          <a:p>
            <a:pPr lvl="1"/>
            <a:r>
              <a:rPr lang="en-US" dirty="0"/>
              <a:t>A small bottleneck layer will learn a reduced representation of the data</a:t>
            </a:r>
          </a:p>
          <a:p>
            <a:r>
              <a:rPr lang="en-US" dirty="0"/>
              <a:t>Generative adversarial networks (GANs)</a:t>
            </a:r>
          </a:p>
          <a:p>
            <a:pPr lvl="1"/>
            <a:r>
              <a:rPr lang="en-US" dirty="0"/>
              <a:t>Generate new “fake” samples that resemble characteristics of the training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85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Thank</a:t>
            </a:r>
            <a:r>
              <a:rPr lang="es-CR" dirty="0"/>
              <a:t> </a:t>
            </a:r>
            <a:r>
              <a:rPr lang="es-CR" dirty="0" err="1"/>
              <a:t>you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79262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FF14-B209-4371-B98A-945E565A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6FA9-E52A-4404-AA09-966EC953F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of PCA</a:t>
            </a:r>
          </a:p>
          <a:p>
            <a:pPr lvl="1"/>
            <a:r>
              <a:rPr lang="en-US" dirty="0"/>
              <a:t>It is very fast</a:t>
            </a:r>
          </a:p>
          <a:p>
            <a:pPr lvl="1"/>
            <a:r>
              <a:rPr lang="en-US" dirty="0"/>
              <a:t>Creates good separation of data</a:t>
            </a:r>
          </a:p>
          <a:p>
            <a:r>
              <a:rPr lang="en-US" dirty="0"/>
              <a:t>Disadvantages of PCA</a:t>
            </a:r>
          </a:p>
          <a:p>
            <a:pPr lvl="1"/>
            <a:r>
              <a:rPr lang="en-US" dirty="0"/>
              <a:t>Clusters are spread-out, are hard to visualize</a:t>
            </a:r>
          </a:p>
          <a:p>
            <a:pPr lvl="1"/>
            <a:r>
              <a:rPr lang="en-US" dirty="0"/>
              <a:t>Cannot handle manifold (rolled-up)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0C49D-4217-4545-A398-3BC156388D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63130" y="1825625"/>
            <a:ext cx="2837815" cy="2090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ED4AFB-2141-46A1-BBE7-F0B14D432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895" y="4565705"/>
            <a:ext cx="2867025" cy="2057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94A77C8-D9D2-4523-8E63-489CAE8E21E5}"/>
              </a:ext>
            </a:extLst>
          </p:cNvPr>
          <p:cNvSpPr/>
          <p:nvPr/>
        </p:nvSpPr>
        <p:spPr>
          <a:xfrm>
            <a:off x="9407718" y="4041037"/>
            <a:ext cx="27432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33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5373</TotalTime>
  <Words>1941</Words>
  <Application>Microsoft Office PowerPoint</Application>
  <PresentationFormat>Widescreen</PresentationFormat>
  <Paragraphs>417</Paragraphs>
  <Slides>81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Intel Clear</vt:lpstr>
      <vt:lpstr>Office Theme</vt:lpstr>
      <vt:lpstr>Introduction to Artificial Intelligence Group 1 Week 8</vt:lpstr>
      <vt:lpstr>Schedule</vt:lpstr>
      <vt:lpstr>Agenda for Week 8</vt:lpstr>
      <vt:lpstr>Unsupervised Learning</vt:lpstr>
      <vt:lpstr>PowerPoint Presentation</vt:lpstr>
      <vt:lpstr>Unsupervised Learning</vt:lpstr>
      <vt:lpstr>Dimensionality Reduction</vt:lpstr>
      <vt:lpstr>Principal Component Analysis</vt:lpstr>
      <vt:lpstr>Principal Component Analysis</vt:lpstr>
      <vt:lpstr>PCA Reduction of Pixel Colors</vt:lpstr>
      <vt:lpstr>PCA Reduction of Pixel Colors</vt:lpstr>
      <vt:lpstr>PCA Reduction of Pixel Colors</vt:lpstr>
      <vt:lpstr>PCA Reduction of MNIST</vt:lpstr>
      <vt:lpstr>t-Distributed Stochastic Neighbor Embedding (t-SNE)</vt:lpstr>
      <vt:lpstr>t-Distributed Stochastic Neighbor Embedding (t-SNE)</vt:lpstr>
      <vt:lpstr>t-SNE Reduction of MNIST</vt:lpstr>
      <vt:lpstr>3D Visualization of t-SNE Reduction</vt:lpstr>
      <vt:lpstr>Dimensionality Reduction of  Vehicle Price Dataset</vt:lpstr>
      <vt:lpstr>PCA Reduction of Vehicle Price Dataset</vt:lpstr>
      <vt:lpstr>t-SNE Reduction of Vehicle Price Dataset</vt:lpstr>
      <vt:lpstr>3D Visualization of t-SNE Reduction of Vehicle Price Dataset</vt:lpstr>
      <vt:lpstr>PCA Reduction of Credit Default Dataset</vt:lpstr>
      <vt:lpstr>t-SNE Reduction of Credit Default Dataset</vt:lpstr>
      <vt:lpstr>3D Visualization of t-SNE Reduction of Credit Default Dataset</vt:lpstr>
      <vt:lpstr>Other Dimensionality Reduction Techniques</vt:lpstr>
      <vt:lpstr>Clustering</vt:lpstr>
      <vt:lpstr>Clustering</vt:lpstr>
      <vt:lpstr>k-Means</vt:lpstr>
      <vt:lpstr>k-Means</vt:lpstr>
      <vt:lpstr>k-Means</vt:lpstr>
      <vt:lpstr>K-Means for Color Reduction in Images</vt:lpstr>
      <vt:lpstr>k-Means Considerations</vt:lpstr>
      <vt:lpstr>k-Means Clustering of Pineapple Image Colors</vt:lpstr>
      <vt:lpstr>k-Means Clustering of Pineapple Image Colors</vt:lpstr>
      <vt:lpstr>k-Means Clustering of Pineapple Image Colors</vt:lpstr>
      <vt:lpstr>k-Means Clustering of Pineapple Image Colors</vt:lpstr>
      <vt:lpstr>k-Means Clustering of Pineapple Image Colors</vt:lpstr>
      <vt:lpstr>k-Means Clustering of MNIST</vt:lpstr>
      <vt:lpstr>k-Means Clustering of MNIST</vt:lpstr>
      <vt:lpstr>k-Means Clustering of MNIST</vt:lpstr>
      <vt:lpstr>Viewing MNIST Cluster Centroids</vt:lpstr>
      <vt:lpstr>Viewing MNIST Cluster Centroids</vt:lpstr>
      <vt:lpstr>Viewing MNIST Cluster Centroids</vt:lpstr>
      <vt:lpstr>k-Means Clustering of  Vehicle Price Database</vt:lpstr>
      <vt:lpstr>k-Means Clustering of  Vehicle Price Database</vt:lpstr>
      <vt:lpstr>k-Means Clustering of  Vehicle Price Database</vt:lpstr>
      <vt:lpstr>k-Means Clustering of  Vehicle Price Database</vt:lpstr>
      <vt:lpstr>k-Means Clustering of  Credit Default Database</vt:lpstr>
      <vt:lpstr>k-Means Clustering of  Credit Default Database</vt:lpstr>
      <vt:lpstr>k-Means Clustering of  Credit Default Database</vt:lpstr>
      <vt:lpstr>k-Means Clustering of  Credit Default Database</vt:lpstr>
      <vt:lpstr>Evaluating the Number of Clusters</vt:lpstr>
      <vt:lpstr>Silhouette Scores for MNIST</vt:lpstr>
      <vt:lpstr>Silhouette Scores for MNIST</vt:lpstr>
      <vt:lpstr>k-Means Silhouette Scores for MNIST</vt:lpstr>
      <vt:lpstr>k-Means Silhouette Scores for MNIST</vt:lpstr>
      <vt:lpstr>k-Means Silhouette Scores for  Vehicle Database</vt:lpstr>
      <vt:lpstr>k-Means Silhouette Scores for  Vehicle Database</vt:lpstr>
      <vt:lpstr>k-Means Clustering of Vehicle Price Database</vt:lpstr>
      <vt:lpstr>Visualizing Cluster Characteristics for  Vehicle Price Database</vt:lpstr>
      <vt:lpstr>Visualizing Cluster Characteristics for  Vehicle Price Database</vt:lpstr>
      <vt:lpstr>Visualizing Cluster Characteristics for  Vehicle Price Database</vt:lpstr>
      <vt:lpstr>Visualizing Cluster Characteristics for  Vehicle Price Database</vt:lpstr>
      <vt:lpstr>Visualizing Cluster Characteristics for  Vehicle Price Database</vt:lpstr>
      <vt:lpstr>Visualizing Cluster Characteristics for  Vehicle Price Database</vt:lpstr>
      <vt:lpstr>Visualizing Cluster Characteristics for  Vehicle Price Database</vt:lpstr>
      <vt:lpstr>Visualizing Cluster Characteristics for  Vehicle Price Database</vt:lpstr>
      <vt:lpstr>Visualizing Cluster Characteristics for  Vehicle Price Database</vt:lpstr>
      <vt:lpstr>k-Means Silhouette Scores for  Credit Default Database</vt:lpstr>
      <vt:lpstr>k-Means Silhouette Scores for Credit Default Database</vt:lpstr>
      <vt:lpstr>k-Means Clustering of Credit Default Database</vt:lpstr>
      <vt:lpstr>Visualizing Cluster Characteristics for  Credit Default Database</vt:lpstr>
      <vt:lpstr>Visualizing Cluster Characteristics for  Credit Default Database</vt:lpstr>
      <vt:lpstr>Visualizing Cluster Characteristics for  Credit Default Database</vt:lpstr>
      <vt:lpstr>Visualizing Cluster Characteristics for  Credit Default Database</vt:lpstr>
      <vt:lpstr>Visualizing Cluster Characteristics for  Credit Default Database</vt:lpstr>
      <vt:lpstr>Visualizing Cluster Characteristics for  Credit Default Database</vt:lpstr>
      <vt:lpstr>Improving Clustering</vt:lpstr>
      <vt:lpstr>Other Clustering Methods</vt:lpstr>
      <vt:lpstr>Other Unsupervised Learning Approaches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Artificial Intelligence Group 1 Week 6</dc:title>
  <dc:creator>Juan Carlos Rojas</dc:creator>
  <cp:lastModifiedBy>Rojas, Juan Carlos</cp:lastModifiedBy>
  <cp:revision>1090</cp:revision>
  <dcterms:created xsi:type="dcterms:W3CDTF">2019-06-29T15:56:32Z</dcterms:created>
  <dcterms:modified xsi:type="dcterms:W3CDTF">2019-07-12T15:03:42Z</dcterms:modified>
</cp:coreProperties>
</file>